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Average"/>
      <p:regular r:id="rId52"/>
    </p:embeddedFont>
    <p:embeddedFont>
      <p:font typeface="Vidaloka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CFC058-35DD-41DA-8CF3-C1C98917C67E}">
  <a:tblStyle styleId="{26CFC058-35DD-41DA-8CF3-C1C98917C6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Vidaloka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c67aa3b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c67aa3b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c67aa3b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c67aa3b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c67aa3b4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c67aa3b4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c67aa3b4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c67aa3b4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c71bf60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c71bf60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c71bf6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c71bf6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4384e42b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a4384e42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4384e42b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4384e42b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</a:t>
            </a:r>
            <a:r>
              <a:rPr lang="zh-TW"/>
              <a:t>不排除提告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4384e42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a4384e42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c71bf60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c71bf60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151a4a7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151a4a7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4384e42b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4384e42b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4384e42b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4384e42b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4384e42b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4384e42b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4384e42b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4384e42b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4384e42b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a4384e42b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4384e42b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a4384e42b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4384e42b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a4384e42b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a4384e42b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a4384e42b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151a4a7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151a4a7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151a4a77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c151a4a77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151a4a7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151a4a7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151a4a7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151a4a7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151a4a7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c151a4a7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a4384e42b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a4384e42b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4384e42b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a4384e42b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4384e42b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a4384e42b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4384e42b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a4384e42b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c151a4a77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c151a4a77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c151a4a77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c151a4a7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c151a4a77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c151a4a77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Nokia:不排除提告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c151a4a77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c151a4a77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4384e42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4384e42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c71bf60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c71bf60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c67aa3b4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bc67aa3b4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4384e4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4384e4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https://ithelp.ithome.com.tw/articles/10187869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384e42b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4384e42b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4384e42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4384e42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4384e42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4384e42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c67aa3b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c67aa3b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ttT0bFFznIq_YWTHEnFY_RpZveoHT7M4/view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eeksforgeeks.org/how-to-select-an-image-from-gallery-in-android/" TargetMode="External"/><Relationship Id="rId4" Type="http://schemas.openxmlformats.org/officeDocument/2006/relationships/hyperlink" Target="https://blog.csdn.net/weixin_45146479/article/details/126049799?spm=1001.2101.3001.6650.2&amp;utm_medium=distribute.pc_relevant.none-task-blog-2%7Edefault%7EBlogCommendFromBaidu%7ERate-2-126049799-blog-93201355.pc_relevant_recovery_v2&amp;depth_1-utm_source=distribute.pc_relevant.none-task-blog-2%7Edefault%7EBlogCommendFromBaidu%7ERate-2-126049799-blog-93201355.pc_relevant_recovery_v2&amp;utm_relevant_index=3" TargetMode="External"/><Relationship Id="rId5" Type="http://schemas.openxmlformats.org/officeDocument/2006/relationships/hyperlink" Target="https://ithelp.ithome.com.tw/articles/10297587" TargetMode="External"/><Relationship Id="rId6" Type="http://schemas.openxmlformats.org/officeDocument/2006/relationships/hyperlink" Target="http://www.richyli.com/name/index.asp" TargetMode="External"/><Relationship Id="rId7" Type="http://schemas.openxmlformats.org/officeDocument/2006/relationships/hyperlink" Target="https://medium.com/@ntou0055310/%E5%9C%A8python%E5%88%A9%E7%94%A8pandas-%E8%AE%80-%E5%AF%ABcsv%E6%AA%94%E5%8F%8A%E8%BD%89%E6%88%90list-%E5%B0%8D%E8%B3%87%E6%96%99%E9%80%B2%E8%A1%8C%E5%A2%9E%E6%B8%9B%E5%88%A4%E8%AE%80%E6%93%8D%E4%BD%9C-3dbc95cdc34c" TargetMode="External"/><Relationship Id="rId8" Type="http://schemas.openxmlformats.org/officeDocument/2006/relationships/hyperlink" Target="https://zh.m.wikipedia.org/zh-tw/HTTP%E7%8A%B6%E6%80%81%E7%A0%81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39550" y="-134175"/>
            <a:ext cx="9676800" cy="55188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732177" y="382250"/>
            <a:ext cx="6062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600">
                <a:solidFill>
                  <a:srgbClr val="1C4587"/>
                </a:solidFill>
              </a:rPr>
              <a:t>聊癒</a:t>
            </a:r>
            <a:endParaRPr b="1" sz="9600">
              <a:solidFill>
                <a:srgbClr val="1C4587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075125" y="2207250"/>
            <a:ext cx="33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1C4587"/>
                </a:solidFill>
              </a:rPr>
              <a:t>一款改變你聊天體驗的APP</a:t>
            </a:r>
            <a:endParaRPr b="1" sz="1800">
              <a:solidFill>
                <a:srgbClr val="1C4587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88" y="0"/>
            <a:ext cx="23127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13" y="0"/>
            <a:ext cx="23127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6378300" y="41435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登入</a:t>
            </a:r>
            <a:r>
              <a:rPr b="1" lang="zh-TW" sz="3000">
                <a:solidFill>
                  <a:srgbClr val="45425A"/>
                </a:solidFill>
              </a:rPr>
              <a:t>功能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07725" y="41815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登入失敗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顯示Toast訊息</a:t>
            </a:r>
            <a:r>
              <a:rPr lang="zh-TW"/>
              <a:t> </a:t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 flipH="1">
            <a:off x="-2" y="40711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07725" y="13531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不顯示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預設不顯示密碼</a:t>
            </a:r>
            <a:r>
              <a:rPr lang="zh-TW"/>
              <a:t> </a:t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flipH="1">
            <a:off x="-2" y="12427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2"/>
          <p:cNvCxnSpPr>
            <a:stCxn id="168" idx="3"/>
          </p:cNvCxnSpPr>
          <p:nvPr/>
        </p:nvCxnSpPr>
        <p:spPr>
          <a:xfrm>
            <a:off x="2051825" y="1634263"/>
            <a:ext cx="544200" cy="8403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1" name="Google Shape;171;p22"/>
          <p:cNvSpPr/>
          <p:nvPr/>
        </p:nvSpPr>
        <p:spPr>
          <a:xfrm>
            <a:off x="6756500" y="80086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顯示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點選顯示會顯示密碼</a:t>
            </a:r>
            <a:r>
              <a:rPr lang="zh-TW"/>
              <a:t> </a:t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 flipH="1">
            <a:off x="6548773" y="6904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2"/>
          <p:cNvCxnSpPr>
            <a:stCxn id="172" idx="3"/>
          </p:cNvCxnSpPr>
          <p:nvPr/>
        </p:nvCxnSpPr>
        <p:spPr>
          <a:xfrm rot="5400000">
            <a:off x="5584723" y="1519538"/>
            <a:ext cx="1283700" cy="125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74" name="Google Shape;174;p22"/>
          <p:cNvCxnSpPr>
            <a:stCxn id="166" idx="3"/>
          </p:cNvCxnSpPr>
          <p:nvPr/>
        </p:nvCxnSpPr>
        <p:spPr>
          <a:xfrm>
            <a:off x="2051825" y="4462663"/>
            <a:ext cx="738300" cy="1500"/>
          </a:xfrm>
          <a:prstGeom prst="straightConnector1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45425A"/>
                </a:solidFill>
              </a:rPr>
              <a:t>登入</a:t>
            </a:r>
            <a:r>
              <a:rPr b="1" lang="zh-TW" sz="2900">
                <a:solidFill>
                  <a:srgbClr val="45425A"/>
                </a:solidFill>
              </a:rPr>
              <a:t>：邏輯實現</a:t>
            </a:r>
            <a:endParaRPr b="1" sz="2900">
              <a:solidFill>
                <a:srgbClr val="45425A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900" y="390063"/>
            <a:ext cx="6073500" cy="43633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3"/>
          <p:cNvGraphicFramePr/>
          <p:nvPr/>
        </p:nvGraphicFramePr>
        <p:xfrm>
          <a:off x="195150" y="16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{26CFC058-35DD-41DA-8CF3-C1C98917C67E}</a:tableStyleId>
              </a:tblPr>
              <a:tblGrid>
                <a:gridCol w="591850"/>
                <a:gridCol w="915850"/>
                <a:gridCol w="1166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出自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功能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用在哪裡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solidFill>
                      <a:srgbClr val="0D5C6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intent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頁面跳轉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bundle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登入成功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密碼顯示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密碼顯示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hint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輸入型態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</a:t>
            </a:r>
            <a:r>
              <a:rPr b="1" lang="zh-TW" sz="3000">
                <a:solidFill>
                  <a:srgbClr val="45425A"/>
                </a:solidFill>
              </a:rPr>
              <a:t>頁面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750" y="0"/>
            <a:ext cx="2313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6570200" y="48496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頭像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點選</a:t>
            </a:r>
            <a:r>
              <a:rPr lang="zh-TW"/>
              <a:t>選擇相簿內圖片</a:t>
            </a:r>
            <a:r>
              <a:rPr lang="zh-TW"/>
              <a:t> </a:t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 flipH="1">
            <a:off x="6362473" y="3745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4"/>
          <p:cNvCxnSpPr>
            <a:stCxn id="189" idx="2"/>
          </p:cNvCxnSpPr>
          <p:nvPr/>
        </p:nvCxnSpPr>
        <p:spPr>
          <a:xfrm rot="10800000">
            <a:off x="5362273" y="526388"/>
            <a:ext cx="1060800" cy="254400"/>
          </a:xfrm>
          <a:prstGeom prst="bentConnector3">
            <a:avLst>
              <a:gd fmla="val 52856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1" name="Google Shape;191;p24"/>
          <p:cNvSpPr/>
          <p:nvPr/>
        </p:nvSpPr>
        <p:spPr>
          <a:xfrm>
            <a:off x="6838525" y="1928825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暱稱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之後可以修改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 flipH="1">
            <a:off x="6630798" y="18184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4"/>
          <p:cNvCxnSpPr>
            <a:stCxn id="192" idx="2"/>
          </p:cNvCxnSpPr>
          <p:nvPr/>
        </p:nvCxnSpPr>
        <p:spPr>
          <a:xfrm flipH="1">
            <a:off x="6111198" y="2224650"/>
            <a:ext cx="580200" cy="6600"/>
          </a:xfrm>
          <a:prstGeom prst="bentConnector3">
            <a:avLst>
              <a:gd fmla="val 55222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4" name="Google Shape;194;p24"/>
          <p:cNvSpPr/>
          <p:nvPr/>
        </p:nvSpPr>
        <p:spPr>
          <a:xfrm>
            <a:off x="1529150" y="139316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電話號碼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視同登入帳號</a:t>
            </a:r>
            <a:r>
              <a:rPr lang="zh-TW"/>
              <a:t> 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1321423" y="128278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4"/>
          <p:cNvCxnSpPr>
            <a:stCxn id="194" idx="3"/>
          </p:cNvCxnSpPr>
          <p:nvPr/>
        </p:nvCxnSpPr>
        <p:spPr>
          <a:xfrm>
            <a:off x="3373250" y="1674263"/>
            <a:ext cx="603900" cy="83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7" name="Google Shape;197;p24"/>
          <p:cNvSpPr/>
          <p:nvPr/>
        </p:nvSpPr>
        <p:spPr>
          <a:xfrm>
            <a:off x="1633013" y="282671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密碼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需要二次確認</a:t>
            </a:r>
            <a:r>
              <a:rPr lang="zh-TW"/>
              <a:t> </a:t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1425286" y="27163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4"/>
          <p:cNvCxnSpPr>
            <a:stCxn id="197" idx="3"/>
            <a:endCxn id="187" idx="1"/>
          </p:cNvCxnSpPr>
          <p:nvPr/>
        </p:nvCxnSpPr>
        <p:spPr>
          <a:xfrm flipH="1" rot="10800000">
            <a:off x="3477113" y="2571713"/>
            <a:ext cx="512700" cy="5361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0" name="Google Shape;200;p24"/>
          <p:cNvSpPr/>
          <p:nvPr/>
        </p:nvSpPr>
        <p:spPr>
          <a:xfrm>
            <a:off x="6933863" y="3639113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性別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預設可以不說</a:t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 flipH="1">
            <a:off x="6726136" y="35287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4"/>
          <p:cNvCxnSpPr>
            <a:stCxn id="201" idx="2"/>
          </p:cNvCxnSpPr>
          <p:nvPr/>
        </p:nvCxnSpPr>
        <p:spPr>
          <a:xfrm rot="10800000">
            <a:off x="6269536" y="3483138"/>
            <a:ext cx="517200" cy="451800"/>
          </a:xfrm>
          <a:prstGeom prst="bentConnector3">
            <a:avLst>
              <a:gd fmla="val 55858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3" name="Google Shape;203;p24"/>
          <p:cNvSpPr/>
          <p:nvPr/>
        </p:nvSpPr>
        <p:spPr>
          <a:xfrm>
            <a:off x="2658938" y="424271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註冊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送出資料</a:t>
            </a:r>
            <a:r>
              <a:rPr lang="zh-TW"/>
              <a:t> </a:t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 flipH="1">
            <a:off x="2451211" y="41323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4"/>
          <p:cNvCxnSpPr>
            <a:stCxn id="203" idx="3"/>
          </p:cNvCxnSpPr>
          <p:nvPr/>
        </p:nvCxnSpPr>
        <p:spPr>
          <a:xfrm flipH="1" rot="10800000">
            <a:off x="4503038" y="3987713"/>
            <a:ext cx="512700" cy="5361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7954200" y="385100"/>
            <a:ext cx="1189800" cy="22878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註冊頁面</a:t>
            </a:r>
            <a:endParaRPr b="1" sz="3000">
              <a:solidFill>
                <a:srgbClr val="45425A"/>
              </a:solidFill>
            </a:endParaRPr>
          </a:p>
        </p:txBody>
      </p:sp>
      <p:grpSp>
        <p:nvGrpSpPr>
          <p:cNvPr id="211" name="Google Shape;211;p25"/>
          <p:cNvGrpSpPr/>
          <p:nvPr/>
        </p:nvGrpSpPr>
        <p:grpSpPr>
          <a:xfrm>
            <a:off x="417725" y="170100"/>
            <a:ext cx="2551500" cy="4973400"/>
            <a:chOff x="417725" y="170100"/>
            <a:chExt cx="2551500" cy="4973400"/>
          </a:xfrm>
        </p:grpSpPr>
        <p:pic>
          <p:nvPicPr>
            <p:cNvPr id="212" name="Google Shape;21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457" y="3048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5"/>
            <p:cNvSpPr/>
            <p:nvPr/>
          </p:nvSpPr>
          <p:spPr>
            <a:xfrm>
              <a:off x="417725" y="170100"/>
              <a:ext cx="2551500" cy="486000"/>
            </a:xfrm>
            <a:prstGeom prst="rect">
              <a:avLst/>
            </a:prstGeom>
            <a:solidFill>
              <a:srgbClr val="86A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初始頁面</a:t>
              </a:r>
              <a:endParaRPr sz="2400"/>
            </a:p>
          </p:txBody>
        </p:sp>
      </p:grpSp>
      <p:grpSp>
        <p:nvGrpSpPr>
          <p:cNvPr id="214" name="Google Shape;214;p25"/>
          <p:cNvGrpSpPr/>
          <p:nvPr/>
        </p:nvGrpSpPr>
        <p:grpSpPr>
          <a:xfrm>
            <a:off x="2886725" y="170100"/>
            <a:ext cx="2551500" cy="4973400"/>
            <a:chOff x="2886725" y="170100"/>
            <a:chExt cx="2551500" cy="4973400"/>
          </a:xfrm>
        </p:grpSpPr>
        <p:pic>
          <p:nvPicPr>
            <p:cNvPr id="215" name="Google Shape;21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2928" y="3048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5"/>
            <p:cNvSpPr/>
            <p:nvPr/>
          </p:nvSpPr>
          <p:spPr>
            <a:xfrm>
              <a:off x="2886725" y="170100"/>
              <a:ext cx="2551500" cy="486000"/>
            </a:xfrm>
            <a:prstGeom prst="rect">
              <a:avLst/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圖片選擇</a:t>
              </a:r>
              <a:endParaRPr sz="2400"/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5350850" y="170100"/>
            <a:ext cx="2551500" cy="5159000"/>
            <a:chOff x="5350850" y="170100"/>
            <a:chExt cx="2551500" cy="5159000"/>
          </a:xfrm>
        </p:grpSpPr>
        <p:pic>
          <p:nvPicPr>
            <p:cNvPr id="218" name="Google Shape;21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0400" y="490400"/>
              <a:ext cx="2176078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5"/>
            <p:cNvSpPr/>
            <p:nvPr/>
          </p:nvSpPr>
          <p:spPr>
            <a:xfrm>
              <a:off x="5350850" y="170100"/>
              <a:ext cx="2551500" cy="486000"/>
            </a:xfrm>
            <a:prstGeom prst="rect">
              <a:avLst/>
            </a:prstGeom>
            <a:solidFill>
              <a:srgbClr val="4542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chemeClr val="lt1"/>
                  </a:solidFill>
                </a:rPr>
                <a:t>完成頁面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pic>
        <p:nvPicPr>
          <p:cNvPr id="220" name="Google Shape;220;p25"/>
          <p:cNvPicPr preferRelativeResize="0"/>
          <p:nvPr/>
        </p:nvPicPr>
        <p:blipFill rotWithShape="1">
          <a:blip r:embed="rId6">
            <a:alphaModFix/>
          </a:blip>
          <a:srcRect b="0" l="0" r="0" t="8700"/>
          <a:stretch/>
        </p:blipFill>
        <p:spPr>
          <a:xfrm>
            <a:off x="1043400" y="4414500"/>
            <a:ext cx="6572250" cy="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6378300" y="41435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註冊</a:t>
            </a:r>
            <a:r>
              <a:rPr b="1" lang="zh-TW" sz="3000">
                <a:solidFill>
                  <a:srgbClr val="45425A"/>
                </a:solidFill>
              </a:rPr>
              <a:t>功能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251675"/>
            <a:ext cx="5902051" cy="464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26"/>
          <p:cNvGraphicFramePr/>
          <p:nvPr/>
        </p:nvGraphicFramePr>
        <p:xfrm>
          <a:off x="4164150" y="3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{26CFC058-35DD-41DA-8CF3-C1C98917C67E}</a:tableStyleId>
              </a:tblPr>
              <a:tblGrid>
                <a:gridCol w="1553050"/>
                <a:gridCol w="1553050"/>
                <a:gridCol w="1553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出自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功能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用在哪裡</a:t>
                      </a:r>
                      <a:endParaRPr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C6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intent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頁面跳轉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102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bundle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登入成功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103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hint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各種輸入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104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顯示圖片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選取圖片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104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Log出訊息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註冊成功的訊息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7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235" name="Google Shape;235;p27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6" name="Google Shape;23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2063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27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238" name="Google Shape;238;p27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主頁面設計</a:t>
              </a:r>
              <a:endParaRPr b="1" sz="4800"/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Main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339675" y="1589150"/>
            <a:ext cx="299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簡單易懂的標示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高飽和度的配色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按下去發出聲音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具安心感的設計</a:t>
            </a:r>
            <a:endParaRPr sz="2000"/>
          </a:p>
        </p:txBody>
      </p:sp>
      <p:sp>
        <p:nvSpPr>
          <p:cNvPr id="248" name="Google Shape;248;p28"/>
          <p:cNvSpPr txBox="1"/>
          <p:nvPr/>
        </p:nvSpPr>
        <p:spPr>
          <a:xfrm>
            <a:off x="5902475" y="1701025"/>
            <a:ext cx="299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聯絡人清單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聊天功能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團購功能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觀看影片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00" y="-48525"/>
            <a:ext cx="2312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6790000" y="1661950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聊天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進</a:t>
            </a:r>
            <a:r>
              <a:rPr lang="zh-TW"/>
              <a:t>入聊天室，列出清單</a:t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 flipH="1">
            <a:off x="6582273" y="1551575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29"/>
          <p:cNvCxnSpPr>
            <a:stCxn id="256" idx="2"/>
          </p:cNvCxnSpPr>
          <p:nvPr/>
        </p:nvCxnSpPr>
        <p:spPr>
          <a:xfrm flipH="1">
            <a:off x="6062673" y="1957775"/>
            <a:ext cx="580200" cy="6600"/>
          </a:xfrm>
          <a:prstGeom prst="bentConnector3">
            <a:avLst>
              <a:gd fmla="val 55222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8" name="Google Shape;258;p29"/>
          <p:cNvSpPr/>
          <p:nvPr/>
        </p:nvSpPr>
        <p:spPr>
          <a:xfrm>
            <a:off x="6914100" y="370225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個人資料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透過_id取得資料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 flipH="1">
            <a:off x="6706373" y="2598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29"/>
          <p:cNvCxnSpPr>
            <a:stCxn id="259" idx="2"/>
          </p:cNvCxnSpPr>
          <p:nvPr/>
        </p:nvCxnSpPr>
        <p:spPr>
          <a:xfrm rot="10800000">
            <a:off x="4852373" y="412550"/>
            <a:ext cx="1914600" cy="253500"/>
          </a:xfrm>
          <a:prstGeom prst="bentConnector3">
            <a:avLst>
              <a:gd fmla="val 51583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1" name="Google Shape;261;p29"/>
          <p:cNvSpPr/>
          <p:nvPr/>
        </p:nvSpPr>
        <p:spPr>
          <a:xfrm>
            <a:off x="6865575" y="2760525"/>
            <a:ext cx="22299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團購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進入</a:t>
            </a:r>
            <a:r>
              <a:rPr lang="zh-TW"/>
              <a:t>團購清單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 flipH="1">
            <a:off x="6657848" y="26501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9"/>
          <p:cNvCxnSpPr>
            <a:stCxn id="262" idx="2"/>
          </p:cNvCxnSpPr>
          <p:nvPr/>
        </p:nvCxnSpPr>
        <p:spPr>
          <a:xfrm flipH="1">
            <a:off x="6198848" y="3056350"/>
            <a:ext cx="519600" cy="267600"/>
          </a:xfrm>
          <a:prstGeom prst="bentConnector3">
            <a:avLst>
              <a:gd fmla="val 55831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4" name="Google Shape;264;p29"/>
          <p:cNvSpPr/>
          <p:nvPr/>
        </p:nvSpPr>
        <p:spPr>
          <a:xfrm>
            <a:off x="2695338" y="4242713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登出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登出APP 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 flipH="1">
            <a:off x="2487611" y="41323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29"/>
          <p:cNvCxnSpPr>
            <a:stCxn id="264" idx="3"/>
          </p:cNvCxnSpPr>
          <p:nvPr/>
        </p:nvCxnSpPr>
        <p:spPr>
          <a:xfrm flipH="1" rot="10800000">
            <a:off x="4539438" y="4003313"/>
            <a:ext cx="1319700" cy="520500"/>
          </a:xfrm>
          <a:prstGeom prst="bentConnector3">
            <a:avLst>
              <a:gd fmla="val 99088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7" name="Google Shape;267;p29"/>
          <p:cNvSpPr/>
          <p:nvPr/>
        </p:nvSpPr>
        <p:spPr>
          <a:xfrm>
            <a:off x="2254797" y="3052025"/>
            <a:ext cx="13902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影片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觀看Youtube</a:t>
            </a:r>
            <a:r>
              <a:rPr lang="zh-TW"/>
              <a:t> 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 flipH="1">
            <a:off x="2047061" y="2941638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>
            <a:stCxn id="267" idx="3"/>
          </p:cNvCxnSpPr>
          <p:nvPr/>
        </p:nvCxnSpPr>
        <p:spPr>
          <a:xfrm flipH="1" rot="10800000">
            <a:off x="3644997" y="3032825"/>
            <a:ext cx="528000" cy="300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70" name="Google Shape;270;p29"/>
          <p:cNvSpPr/>
          <p:nvPr/>
        </p:nvSpPr>
        <p:spPr>
          <a:xfrm>
            <a:off x="2047050" y="1861325"/>
            <a:ext cx="15240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聯絡人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列出聊天清單</a:t>
            </a:r>
            <a:r>
              <a:rPr lang="zh-TW"/>
              <a:t> </a:t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 flipH="1">
            <a:off x="1851661" y="1736213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29"/>
          <p:cNvCxnSpPr>
            <a:stCxn id="270" idx="3"/>
          </p:cNvCxnSpPr>
          <p:nvPr/>
        </p:nvCxnSpPr>
        <p:spPr>
          <a:xfrm flipH="1" rot="10800000">
            <a:off x="3571050" y="1892525"/>
            <a:ext cx="638400" cy="24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25" y="233350"/>
            <a:ext cx="391477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4488425" y="1200950"/>
            <a:ext cx="456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verage"/>
                <a:ea typeface="Average"/>
                <a:cs typeface="Average"/>
                <a:sym typeface="Average"/>
              </a:rPr>
              <a:t>在OnCreate</a:t>
            </a:r>
            <a:r>
              <a:rPr lang="zh-TW" sz="2400">
                <a:latin typeface="Average"/>
                <a:ea typeface="Average"/>
                <a:cs typeface="Average"/>
                <a:sym typeface="Average"/>
              </a:rPr>
              <a:t>裡面透過MainActivity傳送的bundle的_id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verage"/>
                <a:ea typeface="Average"/>
                <a:cs typeface="Average"/>
                <a:sym typeface="Average"/>
              </a:rPr>
              <a:t>利用HTTP POST，取得資料放入ImageView與TextView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000">
                <a:solidFill>
                  <a:srgbClr val="45425A"/>
                </a:solidFill>
              </a:rPr>
              <a:t>影片演示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285" name="Google Shape;285;p31" title="Screen_Recording_20221219_180350_ChatApplic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5" y="152388"/>
            <a:ext cx="6321767" cy="47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46" y="0"/>
            <a:ext cx="77182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 flipH="1">
            <a:off x="-1275175" y="-42875"/>
            <a:ext cx="3407575" cy="5229225"/>
          </a:xfrm>
          <a:prstGeom prst="flowChartInputOutpu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53175" y="3343300"/>
            <a:ext cx="3512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EC9A29"/>
                </a:solidFill>
              </a:rPr>
              <a:t>指導老師:</a:t>
            </a:r>
            <a:endParaRPr b="1" sz="3000">
              <a:solidFill>
                <a:srgbClr val="EC9A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黃朝曦 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副教授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4486250" y="1776925"/>
            <a:ext cx="4488600" cy="1997825"/>
            <a:chOff x="4486250" y="1776925"/>
            <a:chExt cx="4488600" cy="1997825"/>
          </a:xfrm>
        </p:grpSpPr>
        <p:sp>
          <p:nvSpPr>
            <p:cNvPr id="293" name="Google Shape;293;p32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聯絡人</a:t>
              </a:r>
              <a:r>
                <a:rPr b="1" lang="zh-TW" sz="4800"/>
                <a:t>頁面設計</a:t>
              </a:r>
              <a:endParaRPr b="1" sz="4800"/>
            </a:p>
          </p:txBody>
        </p:sp>
        <p:sp>
          <p:nvSpPr>
            <p:cNvPr id="294" name="Google Shape;294;p32"/>
            <p:cNvSpPr txBox="1"/>
            <p:nvPr/>
          </p:nvSpPr>
          <p:spPr>
            <a:xfrm>
              <a:off x="4548250" y="2666550"/>
              <a:ext cx="4161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Contact P</a:t>
              </a: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erson</a:t>
              </a: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296" name="Google Shape;296;p32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7" name="Google Shape;29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7288" y="1776925"/>
              <a:ext cx="1228725" cy="122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64675" y="1812525"/>
            <a:ext cx="299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只顯示名字保護個資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5722125" y="2043375"/>
            <a:ext cx="327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聯絡人搜尋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新增聯絡人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跳轉到聯絡人個人介面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254700" y="1637625"/>
            <a:ext cx="2984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參考</a:t>
            </a:r>
            <a:r>
              <a:rPr b="1" lang="zh-TW" sz="2400">
                <a:solidFill>
                  <a:srgbClr val="EC9A29"/>
                </a:solidFill>
              </a:rPr>
              <a:t>TQC </a:t>
            </a:r>
            <a:r>
              <a:rPr b="1" lang="zh-TW" sz="2400">
                <a:solidFill>
                  <a:srgbClr val="EC9A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108 電影租片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清單的介面，列出聯絡人名單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功能只有三項，維持大字體圖標跟簡單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950" y="152400"/>
            <a:ext cx="264726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360" y="84925"/>
            <a:ext cx="217703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950" y="103875"/>
            <a:ext cx="26373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/>
          <p:nvPr/>
        </p:nvSpPr>
        <p:spPr>
          <a:xfrm>
            <a:off x="834775" y="1223125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點擊可以</a:t>
            </a:r>
            <a:r>
              <a:rPr lang="zh-TW"/>
              <a:t>搜尋聯絡簿內聯絡人</a:t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 flipH="1" rot="5929412">
            <a:off x="770141" y="6892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703100" y="992825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搜尋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323" name="Google Shape;323;p35"/>
          <p:cNvCxnSpPr>
            <a:stCxn id="320" idx="3"/>
          </p:cNvCxnSpPr>
          <p:nvPr/>
        </p:nvCxnSpPr>
        <p:spPr>
          <a:xfrm flipH="1" rot="10800000">
            <a:off x="2635075" y="1140175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4" name="Google Shape;324;p35"/>
          <p:cNvSpPr/>
          <p:nvPr/>
        </p:nvSpPr>
        <p:spPr>
          <a:xfrm>
            <a:off x="6639700" y="1666700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點擊可以</a:t>
            </a:r>
            <a:r>
              <a:rPr lang="zh-TW"/>
              <a:t>透過電話號碼新增聯絡人</a:t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 flipH="1" rot="5929412">
            <a:off x="6575066" y="1132837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6508025" y="1436400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新增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327" name="Google Shape;327;p35"/>
          <p:cNvCxnSpPr>
            <a:endCxn id="324" idx="1"/>
          </p:cNvCxnSpPr>
          <p:nvPr/>
        </p:nvCxnSpPr>
        <p:spPr>
          <a:xfrm>
            <a:off x="5458900" y="1552850"/>
            <a:ext cx="1180800" cy="48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8" name="Google Shape;328;p35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834775" y="3110250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以列表形式找出聯絡人</a:t>
            </a:r>
            <a:endParaRPr/>
          </a:p>
        </p:txBody>
      </p:sp>
      <p:sp>
        <p:nvSpPr>
          <p:cNvPr id="330" name="Google Shape;330;p35"/>
          <p:cNvSpPr/>
          <p:nvPr/>
        </p:nvSpPr>
        <p:spPr>
          <a:xfrm flipH="1" rot="5929412">
            <a:off x="770141" y="2576387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605750" y="2864500"/>
            <a:ext cx="8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連絡人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332" name="Google Shape;332;p35"/>
          <p:cNvCxnSpPr>
            <a:stCxn id="329" idx="3"/>
          </p:cNvCxnSpPr>
          <p:nvPr/>
        </p:nvCxnSpPr>
        <p:spPr>
          <a:xfrm flipH="1" rot="10800000">
            <a:off x="2635075" y="3027300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36"/>
          <p:cNvGrpSpPr/>
          <p:nvPr/>
        </p:nvGrpSpPr>
        <p:grpSpPr>
          <a:xfrm>
            <a:off x="4486250" y="1776925"/>
            <a:ext cx="4488600" cy="1536125"/>
            <a:chOff x="4486250" y="1776925"/>
            <a:chExt cx="4488600" cy="1536125"/>
          </a:xfrm>
        </p:grpSpPr>
        <p:sp>
          <p:nvSpPr>
            <p:cNvPr id="340" name="Google Shape;340;p36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聊天室</a:t>
              </a:r>
              <a:r>
                <a:rPr b="1" lang="zh-TW" sz="4800"/>
                <a:t>頁面設計</a:t>
              </a:r>
              <a:endParaRPr b="1" sz="4800"/>
            </a:p>
          </p:txBody>
        </p:sp>
        <p:sp>
          <p:nvSpPr>
            <p:cNvPr id="341" name="Google Shape;341;p36"/>
            <p:cNvSpPr txBox="1"/>
            <p:nvPr/>
          </p:nvSpPr>
          <p:spPr>
            <a:xfrm>
              <a:off x="4548250" y="2666550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Chatroom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42" name="Google Shape;342;p36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343" name="Google Shape;343;p36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4" name="Google Shape;34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0600" y="2009725"/>
              <a:ext cx="925950" cy="925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264675" y="1812525"/>
            <a:ext cx="299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顯示名字與最後聊天紀錄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5722125" y="2043375"/>
            <a:ext cx="327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聊天室搜尋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跳轉到個人</a:t>
            </a:r>
            <a:r>
              <a:rPr lang="zh-TW" sz="2000">
                <a:solidFill>
                  <a:schemeClr val="dk1"/>
                </a:solidFill>
              </a:rPr>
              <a:t>聊天室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303225" y="2135000"/>
            <a:ext cx="298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參考</a:t>
            </a:r>
            <a:r>
              <a:rPr b="1" lang="zh-TW" sz="2400">
                <a:solidFill>
                  <a:srgbClr val="EC9A29"/>
                </a:solidFill>
              </a:rPr>
              <a:t>TQC </a:t>
            </a:r>
            <a:r>
              <a:rPr b="1" lang="zh-TW" sz="2400">
                <a:solidFill>
                  <a:srgbClr val="EC9A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108 電影租片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清單的介面，列出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聊天室清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325" y="152400"/>
            <a:ext cx="27310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824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63" y="152400"/>
            <a:ext cx="26562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834775" y="1223125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點擊可以搜尋</a:t>
            </a:r>
            <a:r>
              <a:rPr lang="zh-TW"/>
              <a:t>指定聊天室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 flipH="1" rot="5929412">
            <a:off x="770141" y="6892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 txBox="1"/>
          <p:nvPr/>
        </p:nvSpPr>
        <p:spPr>
          <a:xfrm>
            <a:off x="703100" y="992825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搜尋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370" name="Google Shape;370;p39"/>
          <p:cNvCxnSpPr>
            <a:stCxn id="367" idx="3"/>
          </p:cNvCxnSpPr>
          <p:nvPr/>
        </p:nvCxnSpPr>
        <p:spPr>
          <a:xfrm flipH="1" rot="10800000">
            <a:off x="2635075" y="1140175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1" name="Google Shape;371;p39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6633325" y="2164025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以列表形式</a:t>
            </a:r>
            <a:r>
              <a:rPr lang="zh-TW"/>
              <a:t>列出聊天室與最後對話</a:t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 flipH="1" rot="5929412">
            <a:off x="6568691" y="16301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/>
          <p:cNvSpPr txBox="1"/>
          <p:nvPr/>
        </p:nvSpPr>
        <p:spPr>
          <a:xfrm>
            <a:off x="6404300" y="1918275"/>
            <a:ext cx="8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聊天室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375" name="Google Shape;375;p39"/>
          <p:cNvCxnSpPr>
            <a:stCxn id="372" idx="1"/>
          </p:cNvCxnSpPr>
          <p:nvPr/>
        </p:nvCxnSpPr>
        <p:spPr>
          <a:xfrm flipH="1">
            <a:off x="5410225" y="2534075"/>
            <a:ext cx="1223100" cy="52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40"/>
          <p:cNvGrpSpPr/>
          <p:nvPr/>
        </p:nvGrpSpPr>
        <p:grpSpPr>
          <a:xfrm>
            <a:off x="4486250" y="1776925"/>
            <a:ext cx="4488600" cy="1536125"/>
            <a:chOff x="4486250" y="1776925"/>
            <a:chExt cx="4488600" cy="1536125"/>
          </a:xfrm>
        </p:grpSpPr>
        <p:sp>
          <p:nvSpPr>
            <p:cNvPr id="383" name="Google Shape;383;p40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聊天室頁面設計</a:t>
              </a:r>
              <a:endParaRPr b="1" sz="4800"/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4548250" y="2666550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Chatroom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85" name="Google Shape;385;p40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386" name="Google Shape;386;p40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7" name="Google Shape;38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0600" y="2009725"/>
              <a:ext cx="925950" cy="925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264675" y="1812525"/>
            <a:ext cx="299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顯示名字與最後聊天紀錄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5722125" y="2043375"/>
            <a:ext cx="327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聊天室搜尋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跳轉到個人</a:t>
            </a:r>
            <a:r>
              <a:rPr lang="zh-TW" sz="2000">
                <a:solidFill>
                  <a:schemeClr val="dk1"/>
                </a:solidFill>
              </a:rPr>
              <a:t>聊天室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 rot="8098212">
            <a:off x="1348551" y="480968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70" name="Google Shape;70;p15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5"/>
          <p:cNvGrpSpPr/>
          <p:nvPr/>
        </p:nvGrpSpPr>
        <p:grpSpPr>
          <a:xfrm>
            <a:off x="2628288" y="1193150"/>
            <a:ext cx="5985475" cy="3291475"/>
            <a:chOff x="2628288" y="1193150"/>
            <a:chExt cx="5985475" cy="3291475"/>
          </a:xfrm>
        </p:grpSpPr>
        <p:pic>
          <p:nvPicPr>
            <p:cNvPr id="73" name="Google Shape;73;p15"/>
            <p:cNvPicPr preferRelativeResize="0"/>
            <p:nvPr/>
          </p:nvPicPr>
          <p:blipFill rotWithShape="1">
            <a:blip r:embed="rId3">
              <a:alphaModFix/>
            </a:blip>
            <a:srcRect b="0" l="47470" r="0" t="0"/>
            <a:stretch/>
          </p:blipFill>
          <p:spPr>
            <a:xfrm>
              <a:off x="2709375" y="1193150"/>
              <a:ext cx="2264974" cy="3233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6275" y="1193150"/>
              <a:ext cx="2264975" cy="3018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/>
            <p:nvPr/>
          </p:nvSpPr>
          <p:spPr>
            <a:xfrm>
              <a:off x="6123763" y="3882525"/>
              <a:ext cx="2490000" cy="602100"/>
            </a:xfrm>
            <a:prstGeom prst="roundRect">
              <a:avLst>
                <a:gd fmla="val 16667" name="adj"/>
              </a:avLst>
            </a:prstGeom>
            <a:solidFill>
              <a:srgbClr val="86A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FFFFFF"/>
                  </a:solidFill>
                </a:rPr>
                <a:t>B0843027 王采筑</a:t>
              </a:r>
              <a:endParaRPr b="1" sz="2000"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628288" y="3882525"/>
              <a:ext cx="2490000" cy="602100"/>
            </a:xfrm>
            <a:prstGeom prst="roundRect">
              <a:avLst>
                <a:gd fmla="val 16667" name="adj"/>
              </a:avLst>
            </a:prstGeom>
            <a:solidFill>
              <a:srgbClr val="4542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FFFFFF"/>
                  </a:solidFill>
                </a:rPr>
                <a:t>B0843009 蔡馥伃</a:t>
              </a:r>
              <a:endParaRPr b="1" sz="2000">
                <a:solidFill>
                  <a:srgbClr val="FFFFFF"/>
                </a:solidFill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2554600" y="439325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我們第三組的小組成員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303225" y="2135000"/>
            <a:ext cx="298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參考</a:t>
            </a:r>
            <a:r>
              <a:rPr b="1" lang="zh-TW" sz="2400">
                <a:solidFill>
                  <a:srgbClr val="EC9A29"/>
                </a:solidFill>
              </a:rPr>
              <a:t>TQC </a:t>
            </a:r>
            <a:r>
              <a:rPr b="1" lang="zh-TW" sz="2400">
                <a:solidFill>
                  <a:srgbClr val="EC9A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108 電影租片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清單的介面，列出聊天室清單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325" y="152400"/>
            <a:ext cx="27310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824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63" y="152400"/>
            <a:ext cx="26562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/>
          <p:nvPr/>
        </p:nvSpPr>
        <p:spPr>
          <a:xfrm>
            <a:off x="834775" y="1223125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點擊可以搜尋指定聊天室</a:t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 flipH="1" rot="5929412">
            <a:off x="770141" y="6892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703100" y="992825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搜尋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413" name="Google Shape;413;p43"/>
          <p:cNvCxnSpPr>
            <a:stCxn id="410" idx="3"/>
          </p:cNvCxnSpPr>
          <p:nvPr/>
        </p:nvCxnSpPr>
        <p:spPr>
          <a:xfrm flipH="1" rot="10800000">
            <a:off x="2635075" y="1140175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4" name="Google Shape;414;p43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6633325" y="2164025"/>
            <a:ext cx="18003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以列表形式列出聊天室與最後對話</a:t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 flipH="1" rot="5929412">
            <a:off x="6568691" y="16301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 txBox="1"/>
          <p:nvPr/>
        </p:nvSpPr>
        <p:spPr>
          <a:xfrm>
            <a:off x="6404300" y="1918275"/>
            <a:ext cx="88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聊天室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418" name="Google Shape;418;p43"/>
          <p:cNvCxnSpPr>
            <a:stCxn id="415" idx="1"/>
          </p:cNvCxnSpPr>
          <p:nvPr/>
        </p:nvCxnSpPr>
        <p:spPr>
          <a:xfrm flipH="1">
            <a:off x="5410225" y="2534075"/>
            <a:ext cx="1223100" cy="52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44"/>
          <p:cNvGrpSpPr/>
          <p:nvPr/>
        </p:nvGrpSpPr>
        <p:grpSpPr>
          <a:xfrm>
            <a:off x="4486250" y="1776925"/>
            <a:ext cx="4488600" cy="1997825"/>
            <a:chOff x="4486250" y="1776925"/>
            <a:chExt cx="4488600" cy="1997825"/>
          </a:xfrm>
        </p:grpSpPr>
        <p:sp>
          <p:nvSpPr>
            <p:cNvPr id="426" name="Google Shape;426;p44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團購</a:t>
              </a:r>
              <a:r>
                <a:rPr b="1" lang="zh-TW" sz="4800"/>
                <a:t>頁面設計</a:t>
              </a:r>
              <a:endParaRPr b="1" sz="4800"/>
            </a:p>
          </p:txBody>
        </p:sp>
        <p:sp>
          <p:nvSpPr>
            <p:cNvPr id="427" name="Google Shape;427;p44"/>
            <p:cNvSpPr txBox="1"/>
            <p:nvPr/>
          </p:nvSpPr>
          <p:spPr>
            <a:xfrm>
              <a:off x="4548250" y="2666550"/>
              <a:ext cx="4161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Group Buying</a:t>
              </a: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428" name="Google Shape;428;p44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429" name="Google Shape;429;p44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5700" y="1946250"/>
              <a:ext cx="1011900" cy="101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264675" y="1812525"/>
            <a:ext cx="299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</a:t>
            </a:r>
            <a:r>
              <a:rPr lang="zh-TW" sz="2000">
                <a:solidFill>
                  <a:schemeClr val="dk1"/>
                </a:solidFill>
              </a:rPr>
              <a:t>日期與訂單狀態與名稱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5722125" y="2043375"/>
            <a:ext cx="327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新增訂單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</a:t>
            </a:r>
            <a:r>
              <a:rPr lang="zh-TW" sz="2000">
                <a:solidFill>
                  <a:schemeClr val="dk1"/>
                </a:solidFill>
              </a:rPr>
              <a:t>訂單介面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顯示訂單狀態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303225" y="2135000"/>
            <a:ext cx="298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參考</a:t>
            </a:r>
            <a:r>
              <a:rPr b="1" lang="zh-TW" sz="2400">
                <a:solidFill>
                  <a:srgbClr val="EC9A29"/>
                </a:solidFill>
              </a:rPr>
              <a:t>TQC </a:t>
            </a:r>
            <a:r>
              <a:rPr b="1" lang="zh-TW" sz="2400">
                <a:solidFill>
                  <a:srgbClr val="EC9A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108 電影租片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清單的介面，列出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購物清單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325" y="152400"/>
            <a:ext cx="26432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133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453" name="Google Shape;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875" y="152400"/>
            <a:ext cx="25278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/>
          <p:nvPr/>
        </p:nvSpPr>
        <p:spPr>
          <a:xfrm>
            <a:off x="559075" y="1223125"/>
            <a:ext cx="20760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</a:t>
            </a:r>
            <a:r>
              <a:rPr lang="zh-TW"/>
              <a:t>建立新的訂單</a:t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 flipH="1" rot="5929412">
            <a:off x="770141" y="7368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03100" y="1040425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添加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457" name="Google Shape;457;p47"/>
          <p:cNvCxnSpPr>
            <a:stCxn id="454" idx="3"/>
          </p:cNvCxnSpPr>
          <p:nvPr/>
        </p:nvCxnSpPr>
        <p:spPr>
          <a:xfrm flipH="1" rot="10800000">
            <a:off x="2635075" y="1140175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8" name="Google Shape;458;p47"/>
          <p:cNvSpPr/>
          <p:nvPr/>
        </p:nvSpPr>
        <p:spPr>
          <a:xfrm>
            <a:off x="6633325" y="2164025"/>
            <a:ext cx="1800300" cy="1111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以列表形式列出</a:t>
            </a:r>
            <a:r>
              <a:rPr lang="zh-TW"/>
              <a:t>清單日期 狀態以及購買商品，點擊可以進一步查看</a:t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 flipH="1" rot="5929412">
            <a:off x="6568691" y="16301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6306950" y="1918275"/>
            <a:ext cx="10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訂單紀錄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461" name="Google Shape;461;p47"/>
          <p:cNvCxnSpPr>
            <a:stCxn id="458" idx="1"/>
          </p:cNvCxnSpPr>
          <p:nvPr/>
        </p:nvCxnSpPr>
        <p:spPr>
          <a:xfrm flipH="1">
            <a:off x="5410225" y="2719625"/>
            <a:ext cx="1223100" cy="52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/>
          <p:nvPr/>
        </p:nvSpPr>
        <p:spPr>
          <a:xfrm flipH="1" rot="10800000">
            <a:off x="2280600" y="859050"/>
            <a:ext cx="3033000" cy="4269900"/>
          </a:xfrm>
          <a:prstGeom prst="diagStripe">
            <a:avLst>
              <a:gd fmla="val 50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8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>
            <a:off x="4486250" y="1776925"/>
            <a:ext cx="4488600" cy="1997825"/>
            <a:chOff x="4486250" y="1776925"/>
            <a:chExt cx="4488600" cy="1997825"/>
          </a:xfrm>
        </p:grpSpPr>
        <p:sp>
          <p:nvSpPr>
            <p:cNvPr id="469" name="Google Shape;469;p48"/>
            <p:cNvSpPr txBox="1"/>
            <p:nvPr/>
          </p:nvSpPr>
          <p:spPr>
            <a:xfrm>
              <a:off x="4486250" y="1776925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團購頁面設計</a:t>
              </a:r>
              <a:endParaRPr b="1" sz="4800"/>
            </a:p>
          </p:txBody>
        </p:sp>
        <p:sp>
          <p:nvSpPr>
            <p:cNvPr id="470" name="Google Shape;470;p48"/>
            <p:cNvSpPr txBox="1"/>
            <p:nvPr/>
          </p:nvSpPr>
          <p:spPr>
            <a:xfrm>
              <a:off x="4548250" y="2666550"/>
              <a:ext cx="4161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Group Buying Page Design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471" name="Google Shape;471;p48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472" name="Google Shape;472;p48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3" name="Google Shape;47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5700" y="1946250"/>
              <a:ext cx="1011900" cy="101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/>
          <p:nvPr/>
        </p:nvSpPr>
        <p:spPr>
          <a:xfrm rot="1116553">
            <a:off x="3462119" y="-491081"/>
            <a:ext cx="1746724" cy="626191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6378300" y="41362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264675" y="1812525"/>
            <a:ext cx="299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大圖標以及大字體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清單式設計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垂直滑動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顯示日期與訂單狀態與名稱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5722125" y="2043375"/>
            <a:ext cx="327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新增訂單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5C63"/>
              </a:buClr>
              <a:buSzPts val="2000"/>
              <a:buChar char="⍚"/>
            </a:pPr>
            <a:r>
              <a:rPr lang="zh-TW" sz="2000"/>
              <a:t>跳轉到</a:t>
            </a:r>
            <a:r>
              <a:rPr lang="zh-TW" sz="2000">
                <a:solidFill>
                  <a:schemeClr val="dk1"/>
                </a:solidFill>
              </a:rPr>
              <a:t>訂單介面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⍚"/>
            </a:pPr>
            <a:r>
              <a:rPr lang="zh-TW" sz="2000">
                <a:solidFill>
                  <a:schemeClr val="dk1"/>
                </a:solidFill>
              </a:rPr>
              <a:t>顯示訂單狀態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介面設計</a:t>
            </a:r>
            <a:endParaRPr b="1" sz="3000">
              <a:solidFill>
                <a:srgbClr val="45425A"/>
              </a:solidFill>
            </a:endParaRPr>
          </a:p>
        </p:txBody>
      </p:sp>
      <p:sp>
        <p:nvSpPr>
          <p:cNvPr id="488" name="Google Shape;488;p50"/>
          <p:cNvSpPr txBox="1"/>
          <p:nvPr/>
        </p:nvSpPr>
        <p:spPr>
          <a:xfrm>
            <a:off x="303225" y="2135000"/>
            <a:ext cx="298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參考</a:t>
            </a:r>
            <a:r>
              <a:rPr b="1" lang="zh-TW" sz="2400">
                <a:solidFill>
                  <a:srgbClr val="EC9A29"/>
                </a:solidFill>
              </a:rPr>
              <a:t>TQC </a:t>
            </a:r>
            <a:r>
              <a:rPr b="1" lang="zh-TW" sz="2400">
                <a:solidFill>
                  <a:srgbClr val="EC9A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108 電影租片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清單的介面，列出購物清單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325" y="152400"/>
            <a:ext cx="26432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133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/>
          <p:nvPr/>
        </p:nvSpPr>
        <p:spPr>
          <a:xfrm>
            <a:off x="6378300" y="4153625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功能設計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496" name="Google Shape;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875" y="152400"/>
            <a:ext cx="25278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1"/>
          <p:cNvSpPr/>
          <p:nvPr/>
        </p:nvSpPr>
        <p:spPr>
          <a:xfrm>
            <a:off x="559075" y="1223125"/>
            <a:ext cx="2076000" cy="7401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點擊建立新的訂單</a:t>
            </a:r>
            <a:endParaRPr/>
          </a:p>
        </p:txBody>
      </p:sp>
      <p:sp>
        <p:nvSpPr>
          <p:cNvPr id="498" name="Google Shape;498;p51"/>
          <p:cNvSpPr/>
          <p:nvPr/>
        </p:nvSpPr>
        <p:spPr>
          <a:xfrm flipH="1" rot="5929412">
            <a:off x="770141" y="7368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"/>
          <p:cNvSpPr txBox="1"/>
          <p:nvPr/>
        </p:nvSpPr>
        <p:spPr>
          <a:xfrm>
            <a:off x="703100" y="1040425"/>
            <a:ext cx="6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添加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500" name="Google Shape;500;p51"/>
          <p:cNvCxnSpPr>
            <a:stCxn id="497" idx="3"/>
          </p:cNvCxnSpPr>
          <p:nvPr/>
        </p:nvCxnSpPr>
        <p:spPr>
          <a:xfrm flipH="1" rot="10800000">
            <a:off x="2635075" y="1140175"/>
            <a:ext cx="713100" cy="45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1" name="Google Shape;501;p51"/>
          <p:cNvSpPr/>
          <p:nvPr/>
        </p:nvSpPr>
        <p:spPr>
          <a:xfrm>
            <a:off x="6633325" y="2164025"/>
            <a:ext cx="1800300" cy="1111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以列表形式列出清單日期 狀態以及購買商品，點擊可以進一步查看</a:t>
            </a:r>
            <a:endParaRPr/>
          </a:p>
        </p:txBody>
      </p:sp>
      <p:sp>
        <p:nvSpPr>
          <p:cNvPr id="502" name="Google Shape;502;p51"/>
          <p:cNvSpPr/>
          <p:nvPr/>
        </p:nvSpPr>
        <p:spPr>
          <a:xfrm flipH="1" rot="5929412">
            <a:off x="6568691" y="1630162"/>
            <a:ext cx="557397" cy="1007319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1"/>
          <p:cNvSpPr txBox="1"/>
          <p:nvPr/>
        </p:nvSpPr>
        <p:spPr>
          <a:xfrm>
            <a:off x="6306950" y="1918275"/>
            <a:ext cx="10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A"/>
                </a:solidFill>
              </a:rPr>
              <a:t>訂單紀錄</a:t>
            </a:r>
            <a:endParaRPr b="1" sz="1600">
              <a:solidFill>
                <a:srgbClr val="FFFFFA"/>
              </a:solidFill>
            </a:endParaRPr>
          </a:p>
        </p:txBody>
      </p:sp>
      <p:cxnSp>
        <p:nvCxnSpPr>
          <p:cNvPr id="504" name="Google Shape;504;p51"/>
          <p:cNvCxnSpPr>
            <a:stCxn id="501" idx="1"/>
          </p:cNvCxnSpPr>
          <p:nvPr/>
        </p:nvCxnSpPr>
        <p:spPr>
          <a:xfrm flipH="1">
            <a:off x="5410225" y="2719625"/>
            <a:ext cx="1223100" cy="52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84" name="Google Shape;84;p16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" name="Google Shape;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887" y="1723875"/>
              <a:ext cx="1179525" cy="117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16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87" name="Google Shape;87;p16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我們的</a:t>
              </a:r>
              <a:r>
                <a:rPr b="1" lang="zh-TW" sz="4800"/>
                <a:t>動機</a:t>
              </a:r>
              <a:endParaRPr b="1" sz="4800"/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Our Philosophy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/>
        </p:nvSpPr>
        <p:spPr>
          <a:xfrm>
            <a:off x="4817975" y="88400"/>
            <a:ext cx="32148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</a:t>
            </a:r>
            <a:r>
              <a:rPr b="1" lang="zh-TW" sz="2400">
                <a:solidFill>
                  <a:srgbClr val="273239"/>
                </a:solidFill>
                <a:highlight>
                  <a:srgbClr val="FFFFFF"/>
                </a:highlight>
              </a:rPr>
              <a:t>如何從 Android 中的圖庫中選擇圖像？</a:t>
            </a:r>
            <a:endParaRPr b="1" sz="24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]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https://www.geeksforgeeks.org/how-to-select-an-image-from-gallery-in-android/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ImageView實現圓形頭像效果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blog.csdn.net/weixin_45146479/article/details/126049799?spm=1001.2101.3001.6650.2&amp;utm_medium=distribute.pc_relevant.none-task-blog-2%7Edefault%7EBlogCommendFromBaidu%7ERate-2-126049799-blog-93201355.pc_relevant_recovery_v2&amp;depth_1-utm_source=distribute.pc_relevant.none-task-blog-2%7Edefault%7EBlogCommendFromBaidu%7ERate-2-126049799-blog-93201355.pc_relevant_recovery_v2&amp;utm_relevant_index=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Android Studio 30天學習紀錄-Day13 okhttp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https://ithelp.ithome.com.tw/articles/10297587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https://www.base64url.com/</a:t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718975" y="216750"/>
            <a:ext cx="3427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http://www.richyli.com/name/index.asp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https://medium.com/@ntou0055310/%E5%9C%A8python%E5%88%A9%E7%94%A8pandas-%E8%AE%80-%E5%AF%ABcsv%E6%AA%94%E5%8F%8A%E8%BD%89%E6%88%90list-%E5%B0%8D%E8%B3%87%E6%96%99%E9%80%B2%E8%A1%8C%E5%A2%9E%E6%B8%9B%E5%88%A4%E8%AE%80%E6%93%8D%E4%BD%9C-3dbc95cdc34c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https://blog.csdn.net/qq_36807551/article/details/85316390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8"/>
              </a:rPr>
              <a:t>https://zh.m.wikipedia.org/zh-tw/HTTP%E7%8A%B6%E6%80%81%E7%A0%81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https://blog.csdn.net/henan_csdn/article/details/49943561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{26CFC058-35DD-41DA-8CF3-C1C98917C67E}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101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</a:t>
                      </a:r>
                      <a:endParaRPr sz="16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86AEAF"/>
                    </a:solidFill>
                  </a:tcPr>
                </a:tc>
              </a:tr>
              <a:tr h="4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跳出AlterDialog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設定各種屬性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背景色設定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問YES或是NO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啟動Activity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建立recycleview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狀態列顯示訊息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顯示CTL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4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顯示string.xml的字串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使用values檔案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點選消失字樣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顯示圖片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startacticityforresultcode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建立adapter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顯示縮圖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顯示Banner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0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勾選列表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設定輸入資料型態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輸入型態設定]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Log出</a:t>
                      </a: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getCode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建立清單項目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自訂UI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顯示Snackbar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AlterDialog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按鈕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傳資料到另外一個Activity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checkbox</a:t>
                      </a: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設定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清除圖片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關閉Activity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呈現清單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另開網頁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顯示清單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7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關閉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altedialog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輸出到小數點第二位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明碼顯示密碼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Toast</a:t>
                      </a: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點選清單向怒有動作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下拉選單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Toast</a:t>
                      </a: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訊息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3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再次點選有功能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EC9A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切換密碼顯示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31043" r="25257" t="0"/>
          <a:stretch/>
        </p:blipFill>
        <p:spPr>
          <a:xfrm>
            <a:off x="0" y="0"/>
            <a:ext cx="3000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0" l="40784" r="29473" t="0"/>
          <a:stretch/>
        </p:blipFill>
        <p:spPr>
          <a:xfrm>
            <a:off x="3000375" y="0"/>
            <a:ext cx="2914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36362" r="20595" t="0"/>
          <a:stretch/>
        </p:blipFill>
        <p:spPr>
          <a:xfrm>
            <a:off x="5915025" y="0"/>
            <a:ext cx="3228975" cy="5310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-169825" y="-121300"/>
            <a:ext cx="9546900" cy="5410500"/>
          </a:xfrm>
          <a:prstGeom prst="rect">
            <a:avLst/>
          </a:prstGeom>
          <a:solidFill>
            <a:srgbClr val="667885">
              <a:alpha val="488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-21425" y="4429850"/>
            <a:ext cx="3000300" cy="717900"/>
          </a:xfrm>
          <a:prstGeom prst="round1Rect">
            <a:avLst>
              <a:gd fmla="val 16667" name="adj"/>
            </a:avLst>
          </a:prstGeom>
          <a:solidFill>
            <a:srgbClr val="4542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長輩常抱怨字體太小</a:t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 rot="10800000">
            <a:off x="3021825" y="0"/>
            <a:ext cx="2893200" cy="717900"/>
          </a:xfrm>
          <a:prstGeom prst="round1Rect">
            <a:avLst>
              <a:gd fmla="val 16667" name="adj"/>
            </a:avLst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915025" y="4429850"/>
            <a:ext cx="3228900" cy="717900"/>
          </a:xfrm>
          <a:prstGeom prst="round1Rect">
            <a:avLst>
              <a:gd fmla="val 16667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line 操作功能複雜</a:t>
            </a:r>
            <a:endParaRPr b="1" sz="2400">
              <a:solidFill>
                <a:srgbClr val="FFFFFA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139650" y="81900"/>
            <a:ext cx="263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A"/>
                </a:solidFill>
              </a:rPr>
              <a:t>資料轉移不方便</a:t>
            </a:r>
            <a:endParaRPr b="1" sz="2400">
              <a:solidFill>
                <a:srgbClr val="FFFFFA"/>
              </a:solidFill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2978975" y="-10800"/>
            <a:ext cx="21300" cy="5165100"/>
          </a:xfrm>
          <a:prstGeom prst="straightConnector1">
            <a:avLst/>
          </a:prstGeom>
          <a:noFill/>
          <a:ln cap="flat" cmpd="sng" w="76200">
            <a:solidFill>
              <a:srgbClr val="FFFF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5915125" y="-10800"/>
            <a:ext cx="21300" cy="5165100"/>
          </a:xfrm>
          <a:prstGeom prst="straightConnector1">
            <a:avLst/>
          </a:prstGeom>
          <a:noFill/>
          <a:ln cap="flat" cmpd="sng" w="76200">
            <a:solidFill>
              <a:srgbClr val="FFFF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/>
        </p:nvSpPr>
        <p:spPr>
          <a:xfrm>
            <a:off x="203438" y="717900"/>
            <a:ext cx="26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身邊大於50歲以上的長輩大多會抱怨line的字體太小，不方便使用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3438" y="1917200"/>
            <a:ext cx="2636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 </a:t>
            </a:r>
            <a:r>
              <a:rPr b="1" lang="zh-TW" sz="1800">
                <a:solidFill>
                  <a:srgbClr val="FFFFFA"/>
                </a:solidFill>
              </a:rPr>
              <a:t>可以調整字</a:t>
            </a:r>
            <a:r>
              <a:rPr b="1" lang="zh-TW" sz="1800">
                <a:solidFill>
                  <a:srgbClr val="FFFFFA"/>
                </a:solidFill>
              </a:rPr>
              <a:t>體，</a:t>
            </a:r>
            <a:r>
              <a:rPr b="1" lang="zh-TW" sz="1800">
                <a:solidFill>
                  <a:srgbClr val="FFFFFA"/>
                </a:solidFill>
              </a:rPr>
              <a:t>但是對於不熟悉電子產品的老人來說需要晚輩幫忙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或是額外添購老人機，但是老人機的配備未必是長輩希望的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39688" y="1316125"/>
            <a:ext cx="2636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line的備份與帳號轉移操作很不方便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通常都需要晚輩從旁協助，這點對獨居老人非常不友好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我們希望設計自動備份以及簡易登陸的系統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350713" y="1106300"/>
            <a:ext cx="2636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line</a:t>
            </a:r>
            <a:r>
              <a:rPr b="1" lang="zh-TW" sz="1800">
                <a:solidFill>
                  <a:srgbClr val="FFFFFA"/>
                </a:solidFill>
              </a:rPr>
              <a:t>的功能非常多，對年輕人來說是很容易理解的，然而對於長輩來說，他們用到的功能就只有那幾樣，介面卻很複雜，非常不友好</a:t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A"/>
                </a:solidFill>
              </a:rPr>
              <a:t>我們希望能專為老人設計，設計簡單明瞭又功能齊全的介面</a:t>
            </a:r>
            <a:endParaRPr b="1" sz="1800">
              <a:solidFill>
                <a:srgbClr val="FFFFFA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915021" y="-121300"/>
            <a:ext cx="4452300" cy="53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2930350" y="-108000"/>
            <a:ext cx="6398100" cy="53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 rot="8098212">
            <a:off x="1327126" y="362418"/>
            <a:ext cx="407930" cy="5848480"/>
          </a:xfrm>
          <a:prstGeom prst="parallelogram">
            <a:avLst>
              <a:gd fmla="val 25000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8"/>
          <p:cNvGrpSpPr/>
          <p:nvPr/>
        </p:nvGrpSpPr>
        <p:grpSpPr>
          <a:xfrm>
            <a:off x="-824309" y="-730257"/>
            <a:ext cx="3771132" cy="5007305"/>
            <a:chOff x="-824309" y="-730257"/>
            <a:chExt cx="3771132" cy="5007305"/>
          </a:xfrm>
        </p:grpSpPr>
        <p:sp>
          <p:nvSpPr>
            <p:cNvPr id="115" name="Google Shape;115;p18"/>
            <p:cNvSpPr/>
            <p:nvPr/>
          </p:nvSpPr>
          <p:spPr>
            <a:xfrm rot="2118946">
              <a:off x="298917" y="-954667"/>
              <a:ext cx="513249" cy="4047920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 rot="2118157">
              <a:off x="885207" y="-1150918"/>
              <a:ext cx="408033" cy="5848631"/>
            </a:xfrm>
            <a:prstGeom prst="parallelogram">
              <a:avLst>
                <a:gd fmla="val 25000" name="adj"/>
              </a:avLst>
            </a:prstGeom>
            <a:solidFill>
              <a:srgbClr val="0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/>
        </p:nvSpPr>
        <p:spPr>
          <a:xfrm>
            <a:off x="2383150" y="417900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為此，我們整理出以下問題並試圖找出解決方法:</a:t>
            </a:r>
            <a:endParaRPr sz="2400"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1959650" y="1505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{26CFC058-35DD-41DA-8CF3-C1C98917C67E}</a:tableStyleId>
              </a:tblPr>
              <a:tblGrid>
                <a:gridCol w="3474325"/>
                <a:gridCol w="3474325"/>
              </a:tblGrid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rgbClr val="FFFFFA"/>
                          </a:solidFill>
                        </a:rPr>
                        <a:t>問題調查</a:t>
                      </a:r>
                      <a:endParaRPr b="1" sz="1600">
                        <a:solidFill>
                          <a:srgbClr val="FFFFF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78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rgbClr val="FFFFFA"/>
                          </a:solidFill>
                        </a:rPr>
                        <a:t>解決方法</a:t>
                      </a:r>
                      <a:endParaRPr b="1" sz="1600">
                        <a:solidFill>
                          <a:srgbClr val="FFFFFA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7885"/>
                    </a:solidFill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字體太小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大圖標+原生大字體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功能太複雜不會用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只設計必要的功能跟簡化分頁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團購會用line記事本統計但是不方便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設計專門團購功能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換新機都要叫兒女回家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自動備份功能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 rot="902619">
            <a:off x="1186046" y="-400034"/>
            <a:ext cx="2209938" cy="6050768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2539000" y="1509950"/>
            <a:ext cx="1725300" cy="1607400"/>
            <a:chOff x="2539000" y="1509950"/>
            <a:chExt cx="1725300" cy="1607400"/>
          </a:xfrm>
        </p:grpSpPr>
        <p:sp>
          <p:nvSpPr>
            <p:cNvPr id="125" name="Google Shape;125;p19"/>
            <p:cNvSpPr/>
            <p:nvPr/>
          </p:nvSpPr>
          <p:spPr>
            <a:xfrm>
              <a:off x="2539000" y="1509950"/>
              <a:ext cx="1725300" cy="1607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EC9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" name="Google Shape;12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1887" y="1723875"/>
              <a:ext cx="1179525" cy="117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9"/>
          <p:cNvGrpSpPr/>
          <p:nvPr/>
        </p:nvGrpSpPr>
        <p:grpSpPr>
          <a:xfrm>
            <a:off x="4572000" y="1851950"/>
            <a:ext cx="4488600" cy="1536125"/>
            <a:chOff x="4572000" y="1851950"/>
            <a:chExt cx="4488600" cy="1536125"/>
          </a:xfrm>
        </p:grpSpPr>
        <p:sp>
          <p:nvSpPr>
            <p:cNvPr id="128" name="Google Shape;128;p19"/>
            <p:cNvSpPr txBox="1"/>
            <p:nvPr/>
          </p:nvSpPr>
          <p:spPr>
            <a:xfrm>
              <a:off x="4572000" y="1851950"/>
              <a:ext cx="4488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我們的理念</a:t>
              </a:r>
              <a:endParaRPr b="1" sz="4800"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4634000" y="2741575"/>
              <a:ext cx="416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O</a:t>
              </a:r>
              <a:r>
                <a:rPr lang="zh-TW" sz="3000">
                  <a:solidFill>
                    <a:srgbClr val="86AEAF"/>
                  </a:solidFill>
                  <a:latin typeface="Average"/>
                  <a:ea typeface="Average"/>
                  <a:cs typeface="Average"/>
                  <a:sym typeface="Average"/>
                </a:rPr>
                <a:t>ur Philosophy</a:t>
              </a:r>
              <a:endParaRPr sz="3000">
                <a:solidFill>
                  <a:srgbClr val="86AEA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-169825" y="-121300"/>
            <a:ext cx="9546900" cy="5410500"/>
          </a:xfrm>
          <a:prstGeom prst="rect">
            <a:avLst/>
          </a:prstGeom>
          <a:solidFill>
            <a:srgbClr val="667885">
              <a:alpha val="488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4464175" y="652625"/>
            <a:ext cx="54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21275" y="1267700"/>
            <a:ext cx="4112400" cy="736800"/>
          </a:xfrm>
          <a:prstGeom prst="roundRect">
            <a:avLst>
              <a:gd fmla="val 16667" name="adj"/>
            </a:avLst>
          </a:prstGeom>
          <a:solidFill>
            <a:srgbClr val="4542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A"/>
                </a:solidFill>
              </a:rPr>
              <a:t>專為銀髮族設計的界面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21275" y="3414800"/>
            <a:ext cx="5155800" cy="736800"/>
          </a:xfrm>
          <a:prstGeom prst="roundRect">
            <a:avLst>
              <a:gd fmla="val 16667" name="adj"/>
            </a:avLst>
          </a:prstGeom>
          <a:solidFill>
            <a:srgbClr val="6678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A"/>
                </a:solidFill>
              </a:rPr>
              <a:t>不需要調整系統就擁有足夠大的字體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21275" y="2341250"/>
            <a:ext cx="4112400" cy="736800"/>
          </a:xfrm>
          <a:prstGeom prst="roundRect">
            <a:avLst>
              <a:gd fmla="val 16667" name="adj"/>
            </a:avLst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A"/>
                </a:solidFill>
              </a:rPr>
              <a:t>方便易用且簡單強大的功能</a:t>
            </a:r>
            <a:endParaRPr sz="2400">
              <a:solidFill>
                <a:srgbClr val="FFFFFA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645000" y="0"/>
            <a:ext cx="2499000" cy="3845400"/>
          </a:xfrm>
          <a:prstGeom prst="rect">
            <a:avLst/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A"/>
                </a:solidFill>
              </a:rPr>
              <a:t>開發讓下個世代老人能夠安心使用的通訊社群軟體</a:t>
            </a:r>
            <a:endParaRPr b="1" sz="3000">
              <a:solidFill>
                <a:srgbClr val="FFFFF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74" y="0"/>
            <a:ext cx="2315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0" y="296000"/>
            <a:ext cx="2765700" cy="740100"/>
          </a:xfrm>
          <a:prstGeom prst="rect">
            <a:avLst/>
          </a:prstGeom>
          <a:solidFill>
            <a:srgbClr val="EC9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45425A"/>
                </a:solidFill>
              </a:rPr>
              <a:t>登入頁面</a:t>
            </a:r>
            <a:endParaRPr b="1" sz="3000">
              <a:solidFill>
                <a:srgbClr val="45425A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5" y="1225948"/>
            <a:ext cx="2500650" cy="33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7299900" y="11464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電話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電話號碼視同帳戶 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 flipH="1">
            <a:off x="7092173" y="103610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3396650" y="15839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密碼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可以選擇是否顯示</a:t>
            </a:r>
            <a:r>
              <a:rPr lang="zh-TW"/>
              <a:t> 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flipH="1">
            <a:off x="3141423" y="145880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299900" y="3779400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登入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輸入完畢後登入</a:t>
            </a:r>
            <a:r>
              <a:rPr lang="zh-TW"/>
              <a:t> 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flipH="1">
            <a:off x="7092173" y="3669025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3666450" y="3889775"/>
            <a:ext cx="1844100" cy="562200"/>
          </a:xfrm>
          <a:prstGeom prst="rect">
            <a:avLst/>
          </a:prstGeom>
          <a:solidFill>
            <a:srgbClr val="667885">
              <a:alpha val="3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註冊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沒有帳號就註冊</a:t>
            </a:r>
            <a:r>
              <a:rPr lang="zh-TW"/>
              <a:t> 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flipH="1">
            <a:off x="3350873" y="3797550"/>
            <a:ext cx="484800" cy="812400"/>
          </a:xfrm>
          <a:prstGeom prst="parallelogram">
            <a:avLst>
              <a:gd fmla="val 25000" name="adj"/>
            </a:avLst>
          </a:prstGeom>
          <a:solidFill>
            <a:srgbClr val="0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1"/>
          <p:cNvCxnSpPr>
            <a:stCxn id="151" idx="0"/>
          </p:cNvCxnSpPr>
          <p:nvPr/>
        </p:nvCxnSpPr>
        <p:spPr>
          <a:xfrm flipH="1" rot="5400000">
            <a:off x="7360950" y="2918400"/>
            <a:ext cx="396900" cy="13251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6" name="Google Shape;156;p21"/>
          <p:cNvCxnSpPr>
            <a:stCxn id="148" idx="2"/>
          </p:cNvCxnSpPr>
          <p:nvPr/>
        </p:nvCxnSpPr>
        <p:spPr>
          <a:xfrm rot="10800000">
            <a:off x="6299573" y="962000"/>
            <a:ext cx="853200" cy="480300"/>
          </a:xfrm>
          <a:prstGeom prst="bentConnector3">
            <a:avLst>
              <a:gd fmla="val 53551" name="adj1"/>
            </a:avLst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7" name="Google Shape;157;p21"/>
          <p:cNvCxnSpPr>
            <a:endCxn id="149" idx="2"/>
          </p:cNvCxnSpPr>
          <p:nvPr/>
        </p:nvCxnSpPr>
        <p:spPr>
          <a:xfrm rot="10800000">
            <a:off x="4318700" y="2146100"/>
            <a:ext cx="755100" cy="6546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8" name="Google Shape;158;p21"/>
          <p:cNvCxnSpPr>
            <a:stCxn id="153" idx="0"/>
          </p:cNvCxnSpPr>
          <p:nvPr/>
        </p:nvCxnSpPr>
        <p:spPr>
          <a:xfrm rot="-5400000">
            <a:off x="4670550" y="3416825"/>
            <a:ext cx="390900" cy="555000"/>
          </a:xfrm>
          <a:prstGeom prst="bentConnector2">
            <a:avLst/>
          </a:prstGeom>
          <a:noFill/>
          <a:ln cap="flat" cmpd="sng" w="19050">
            <a:solidFill>
              <a:srgbClr val="0D5C6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